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wmf" ContentType="image/x-w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1C8714-3C78-4C91-B442-9F0634D5FE80}" type="datetimeFigureOut">
              <a:rPr lang="en-US" smtClean="0"/>
              <a:t>9/26/2012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61278-EF60-4737-BBDB-BF261A084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73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fld id="{71A6A7D4-AB0E-4247-BD45-67E3010F8D1C}" type="slidenum">
              <a:rPr lang="en-US" sz="1200" smtClean="0"/>
              <a:pPr/>
              <a:t>3</a:t>
            </a:fld>
            <a:endParaRPr lang="en-US" sz="1200" smtClean="0"/>
          </a:p>
        </p:txBody>
      </p:sp>
      <p:sp>
        <p:nvSpPr>
          <p:cNvPr id="143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Describe integrated systems – and who controls.  All raw data and just data.  Easily changed. 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fld id="{81CB4B55-9ADA-4636-9ACF-56F872D4C2AB}" type="slidenum">
              <a:rPr lang="en-US" sz="1200" smtClean="0"/>
              <a:pPr/>
              <a:t>5</a:t>
            </a:fld>
            <a:endParaRPr lang="en-US" sz="1200" smtClean="0"/>
          </a:p>
        </p:txBody>
      </p:sp>
      <p:sp>
        <p:nvSpPr>
          <p:cNvPr id="153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Customer decides what to include or not include. Filter or not filter based on their needs. 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fld id="{41E8413A-CB97-4CDE-9D73-9DBF0DDA5BC9}" type="slidenum">
              <a:rPr lang="en-US" sz="1200" smtClean="0"/>
              <a:pPr/>
              <a:t>9</a:t>
            </a:fld>
            <a:endParaRPr lang="en-US" sz="1200" smtClean="0"/>
          </a:p>
        </p:txBody>
      </p:sp>
      <p:sp>
        <p:nvSpPr>
          <p:cNvPr id="163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May be familiar with compendia but here is a list of some of the information.  Updates are not simple. Remember we have liability as well and the final decision has to be ours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9/26/2012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9/26/2012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9/26/2012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9/26/2012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9/26/2012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9/26/2012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9/26/2012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9/26/2012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9/26/2012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9/26/2012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9/26/2012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9/26/2012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Role of Drug Compendia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04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Value of SPL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Each Compendia Has Codified Terminology for All Values</a:t>
            </a:r>
          </a:p>
          <a:p>
            <a:r>
              <a:rPr lang="en-US" smtClean="0"/>
              <a:t>Customers Have Difficulty Cross-walking between Compendia</a:t>
            </a:r>
          </a:p>
          <a:p>
            <a:r>
              <a:rPr lang="en-US" smtClean="0"/>
              <a:t>Use of National Code Set Will Facilitate Cross-walking</a:t>
            </a:r>
          </a:p>
          <a:p>
            <a:r>
              <a:rPr lang="en-US" smtClean="0"/>
              <a:t>SPL Provides National Code Set</a:t>
            </a:r>
          </a:p>
        </p:txBody>
      </p:sp>
    </p:spTree>
    <p:extLst>
      <p:ext uri="{BB962C8B-B14F-4D97-AF65-F5344CB8AC3E}">
        <p14:creationId xmlns:p14="http://schemas.microsoft.com/office/powerpoint/2010/main" val="709734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SPL Use By Compendia	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Provision of SPL Labeling Will Allow Importing of Codified Data</a:t>
            </a:r>
          </a:p>
          <a:p>
            <a:r>
              <a:rPr lang="en-US" smtClean="0"/>
              <a:t>More Rapid Incorporation of Data</a:t>
            </a:r>
          </a:p>
          <a:p>
            <a:pPr lvl="1"/>
            <a:r>
              <a:rPr lang="en-US" smtClean="0"/>
              <a:t>For New Products</a:t>
            </a:r>
          </a:p>
          <a:p>
            <a:pPr lvl="1"/>
            <a:r>
              <a:rPr lang="en-US" smtClean="0"/>
              <a:t>For Product Updates</a:t>
            </a:r>
          </a:p>
          <a:p>
            <a:r>
              <a:rPr lang="en-US" smtClean="0"/>
              <a:t>More Consistent Application of Data</a:t>
            </a:r>
          </a:p>
          <a:p>
            <a:r>
              <a:rPr lang="en-US" smtClean="0"/>
              <a:t>Easier Cross-walking for Customers</a:t>
            </a:r>
          </a:p>
        </p:txBody>
      </p:sp>
    </p:spTree>
    <p:extLst>
      <p:ext uri="{BB962C8B-B14F-4D97-AF65-F5344CB8AC3E}">
        <p14:creationId xmlns:p14="http://schemas.microsoft.com/office/powerpoint/2010/main" val="963016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Overview The Drug Compendia</a:t>
            </a:r>
            <a:br>
              <a:rPr lang="en-US" dirty="0"/>
            </a:br>
            <a:endParaRPr lang="en-US" dirty="0"/>
          </a:p>
          <a:p>
            <a:r>
              <a:rPr lang="en-US" dirty="0"/>
              <a:t>Review Drug Compendia Processes</a:t>
            </a:r>
            <a:br>
              <a:rPr lang="en-US" dirty="0"/>
            </a:br>
            <a:endParaRPr lang="en-US" dirty="0"/>
          </a:p>
          <a:p>
            <a:r>
              <a:rPr lang="en-US" dirty="0"/>
              <a:t>Benefits of SPL</a:t>
            </a:r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26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Integrated Drug Compendia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Integrated Drug Files</a:t>
            </a:r>
          </a:p>
          <a:p>
            <a:pPr lvl="1" eaLnBrk="1" hangingPunct="1"/>
            <a:r>
              <a:rPr lang="en-US" dirty="0" smtClean="0"/>
              <a:t>Elsevier/Gold Standard</a:t>
            </a:r>
          </a:p>
          <a:p>
            <a:pPr lvl="1" eaLnBrk="1" hangingPunct="1"/>
            <a:r>
              <a:rPr lang="en-US" dirty="0" smtClean="0"/>
              <a:t>First </a:t>
            </a:r>
            <a:r>
              <a:rPr lang="en-US" dirty="0" err="1" smtClean="0"/>
              <a:t>DataBank</a:t>
            </a:r>
            <a:endParaRPr lang="en-US" dirty="0" smtClean="0"/>
          </a:p>
          <a:p>
            <a:pPr lvl="1" eaLnBrk="1" hangingPunct="1"/>
            <a:r>
              <a:rPr lang="en-US" dirty="0" err="1" smtClean="0"/>
              <a:t>Medi</a:t>
            </a:r>
            <a:r>
              <a:rPr lang="en-US" dirty="0" smtClean="0"/>
              <a:t>-Span</a:t>
            </a:r>
          </a:p>
          <a:p>
            <a:pPr lvl="1" eaLnBrk="1" hangingPunct="1"/>
            <a:r>
              <a:rPr lang="en-US" dirty="0" err="1" smtClean="0"/>
              <a:t>Multum</a:t>
            </a:r>
            <a:endParaRPr lang="en-US" dirty="0" smtClean="0"/>
          </a:p>
          <a:p>
            <a:pPr lvl="1" eaLnBrk="1" hangingPunct="1"/>
            <a:r>
              <a:rPr lang="en-US" dirty="0" smtClean="0"/>
              <a:t>Red Book</a:t>
            </a:r>
          </a:p>
        </p:txBody>
      </p:sp>
      <p:grpSp>
        <p:nvGrpSpPr>
          <p:cNvPr id="4100" name="Group 8"/>
          <p:cNvGrpSpPr>
            <a:grpSpLocks/>
          </p:cNvGrpSpPr>
          <p:nvPr/>
        </p:nvGrpSpPr>
        <p:grpSpPr bwMode="auto">
          <a:xfrm>
            <a:off x="6248400" y="381000"/>
            <a:ext cx="2514600" cy="1803400"/>
            <a:chOff x="4080" y="240"/>
            <a:chExt cx="1584" cy="1136"/>
          </a:xfrm>
        </p:grpSpPr>
        <p:pic>
          <p:nvPicPr>
            <p:cNvPr id="4101" name="Picture 5" descr="MCj04338530000[1]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7" y="429"/>
              <a:ext cx="947" cy="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2" name="Picture 6" descr="MCj04315350000[1]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0" y="240"/>
              <a:ext cx="1184" cy="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5711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Drug Compendia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01000" cy="42672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3600" smtClean="0"/>
              <a:t>Integrated</a:t>
            </a:r>
          </a:p>
          <a:p>
            <a:pPr lvl="1" eaLnBrk="1" hangingPunct="1"/>
            <a:r>
              <a:rPr lang="en-US" smtClean="0"/>
              <a:t>Used in Pharmacy Dispensing</a:t>
            </a:r>
          </a:p>
          <a:p>
            <a:pPr lvl="1" eaLnBrk="1" hangingPunct="1"/>
            <a:r>
              <a:rPr lang="en-US" smtClean="0"/>
              <a:t>Payer Decision to Reimburse</a:t>
            </a:r>
          </a:p>
          <a:p>
            <a:pPr lvl="1" eaLnBrk="1" hangingPunct="1"/>
            <a:r>
              <a:rPr lang="en-US" smtClean="0"/>
              <a:t>CMS</a:t>
            </a:r>
          </a:p>
          <a:p>
            <a:pPr lvl="1" eaLnBrk="1" hangingPunct="1"/>
            <a:r>
              <a:rPr lang="en-US" smtClean="0"/>
              <a:t>E-prescribing Vendors</a:t>
            </a:r>
          </a:p>
          <a:p>
            <a:pPr lvl="1" eaLnBrk="1" hangingPunct="1"/>
            <a:r>
              <a:rPr lang="en-US" smtClean="0"/>
              <a:t>Electronic Medical Records Vendors</a:t>
            </a:r>
          </a:p>
        </p:txBody>
      </p:sp>
      <p:pic>
        <p:nvPicPr>
          <p:cNvPr id="5124" name="Picture 5" descr="computerSer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28600"/>
            <a:ext cx="21240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429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Integrated Databases are the “Intel” Inside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6019800" cy="4114800"/>
          </a:xfrm>
        </p:spPr>
        <p:txBody>
          <a:bodyPr/>
          <a:lstStyle/>
          <a:p>
            <a:pPr eaLnBrk="1" hangingPunct="1"/>
            <a:r>
              <a:rPr lang="en-US" sz="2800" smtClean="0"/>
              <a:t>Only Provide Raw Data – content</a:t>
            </a:r>
          </a:p>
          <a:p>
            <a:pPr eaLnBrk="1" hangingPunct="1"/>
            <a:r>
              <a:rPr lang="en-US" sz="2800" smtClean="0"/>
              <a:t>End User Must Develop Interface/Application</a:t>
            </a:r>
          </a:p>
          <a:p>
            <a:pPr eaLnBrk="1" hangingPunct="1"/>
            <a:r>
              <a:rPr lang="en-US" sz="2800" smtClean="0"/>
              <a:t>Just Data – Can and Will Be Changed by End User</a:t>
            </a:r>
          </a:p>
          <a:p>
            <a:pPr eaLnBrk="1" hangingPunct="1"/>
            <a:r>
              <a:rPr lang="en-US" sz="2800" smtClean="0"/>
              <a:t>Liability Always a Concern – </a:t>
            </a:r>
            <a:br>
              <a:rPr lang="en-US" sz="2800" smtClean="0"/>
            </a:br>
            <a:r>
              <a:rPr lang="en-US" sz="2800" smtClean="0"/>
              <a:t>So All Is Reported</a:t>
            </a:r>
          </a:p>
        </p:txBody>
      </p:sp>
      <p:pic>
        <p:nvPicPr>
          <p:cNvPr id="6148" name="Picture 4" descr="MCj0426050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352800"/>
            <a:ext cx="20510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292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Drug Compendia Design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Databases Organize Information by:</a:t>
            </a:r>
          </a:p>
          <a:p>
            <a:pPr lvl="1" eaLnBrk="1" hangingPunct="1"/>
            <a:r>
              <a:rPr lang="en-US" smtClean="0"/>
              <a:t>Active Ingredient</a:t>
            </a:r>
          </a:p>
          <a:p>
            <a:pPr lvl="1" eaLnBrk="1" hangingPunct="1"/>
            <a:r>
              <a:rPr lang="en-US" smtClean="0"/>
              <a:t>Dosage Form</a:t>
            </a:r>
          </a:p>
          <a:p>
            <a:pPr lvl="1" eaLnBrk="1" hangingPunct="1"/>
            <a:r>
              <a:rPr lang="en-US" smtClean="0"/>
              <a:t>Route of Administration</a:t>
            </a:r>
          </a:p>
          <a:p>
            <a:pPr lvl="1" eaLnBrk="1" hangingPunct="1"/>
            <a:r>
              <a:rPr lang="en-US" smtClean="0"/>
              <a:t>Strength</a:t>
            </a:r>
          </a:p>
          <a:p>
            <a:pPr eaLnBrk="1" hangingPunct="1"/>
            <a:r>
              <a:rPr lang="en-US" smtClean="0"/>
              <a:t>Necessary to Facilitate Customer Searches and Reports</a:t>
            </a:r>
          </a:p>
        </p:txBody>
      </p:sp>
      <p:pic>
        <p:nvPicPr>
          <p:cNvPr id="7172" name="Picture 6" descr="le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5088"/>
            <a:ext cx="2362200" cy="204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979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Sources of Information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Official Product Labeling</a:t>
            </a:r>
          </a:p>
          <a:p>
            <a:pPr eaLnBrk="1" hangingPunct="1"/>
            <a:r>
              <a:rPr lang="en-US" smtClean="0"/>
              <a:t>FDA Web Site</a:t>
            </a:r>
          </a:p>
          <a:p>
            <a:pPr eaLnBrk="1" hangingPunct="1"/>
            <a:r>
              <a:rPr lang="en-US" smtClean="0"/>
              <a:t>Primary Medical and Pharmacy Journals</a:t>
            </a:r>
          </a:p>
          <a:p>
            <a:pPr eaLnBrk="1" hangingPunct="1"/>
            <a:r>
              <a:rPr lang="en-US" smtClean="0"/>
              <a:t>Specialty Textbooks</a:t>
            </a:r>
          </a:p>
          <a:p>
            <a:pPr eaLnBrk="1" hangingPunct="1"/>
            <a:r>
              <a:rPr lang="en-US" smtClean="0"/>
              <a:t>Subject Matter Experts</a:t>
            </a:r>
          </a:p>
        </p:txBody>
      </p:sp>
      <p:pic>
        <p:nvPicPr>
          <p:cNvPr id="8196" name="Picture 9" descr="MCj0334266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52400"/>
            <a:ext cx="13303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496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500" smtClean="0"/>
              <a:t>What a Drug Compendia May Include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434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mtClean="0"/>
              <a:t>Product Name and Other Attributes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NDC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Product Description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Packaging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Pricing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Image of Product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Rx/OTC (Legend Status)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DEA Status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Patient Education Leaflets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MedGuides</a:t>
            </a:r>
          </a:p>
          <a:p>
            <a:pPr lvl="1" eaLnBrk="1" hangingPunct="1">
              <a:lnSpc>
                <a:spcPct val="90000"/>
              </a:lnSpc>
            </a:pPr>
            <a:endParaRPr lang="en-US" smtClean="0"/>
          </a:p>
          <a:p>
            <a:pPr lvl="1" eaLnBrk="1" hangingPunct="1">
              <a:lnSpc>
                <a:spcPct val="90000"/>
              </a:lnSpc>
            </a:pPr>
            <a:endParaRPr lang="en-US" smtClean="0"/>
          </a:p>
          <a:p>
            <a:pPr lvl="1" eaLnBrk="1" hangingPunct="1">
              <a:lnSpc>
                <a:spcPct val="90000"/>
              </a:lnSpc>
            </a:pPr>
            <a:endParaRPr lang="en-US" smtClean="0"/>
          </a:p>
        </p:txBody>
      </p:sp>
      <p:pic>
        <p:nvPicPr>
          <p:cNvPr id="9220" name="Picture 4" descr="MCj0217210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52400"/>
            <a:ext cx="2362200" cy="188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07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What a Drug Compendia May Include</a:t>
            </a:r>
            <a:r>
              <a:rPr lang="en-US" sz="2500" smtClean="0"/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4419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smtClean="0"/>
              <a:t>Clinical Information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	Indications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smtClean="0"/>
              <a:t>FDA Approved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smtClean="0"/>
              <a:t>Unapproved Indications from Peer Reviewed Literature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Drug Interactions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Adverse Events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Contraindications/Precautions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Duplicate Therapy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Dosing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Mechanism of Action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Pharmacokinetics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Pregnancy/Breast Feeding Information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sz="2400" smtClean="0"/>
          </a:p>
          <a:p>
            <a:pPr lvl="2" eaLnBrk="1" hangingPunct="1">
              <a:lnSpc>
                <a:spcPct val="80000"/>
              </a:lnSpc>
            </a:pPr>
            <a:endParaRPr lang="en-US" sz="2000" smtClean="0"/>
          </a:p>
        </p:txBody>
      </p:sp>
    </p:spTree>
    <p:extLst>
      <p:ext uri="{BB962C8B-B14F-4D97-AF65-F5344CB8AC3E}">
        <p14:creationId xmlns:p14="http://schemas.microsoft.com/office/powerpoint/2010/main" val="367655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</TotalTime>
  <Words>295</Words>
  <Application>Microsoft Office PowerPoint</Application>
  <PresentationFormat>On-screen Show (4:3)</PresentationFormat>
  <Paragraphs>80</Paragraphs>
  <Slides>11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Concourse</vt:lpstr>
      <vt:lpstr>The Role of Drug Compendia</vt:lpstr>
      <vt:lpstr>Objectives</vt:lpstr>
      <vt:lpstr>Integrated Drug Compendia</vt:lpstr>
      <vt:lpstr>Drug Compendia</vt:lpstr>
      <vt:lpstr>Integrated Databases are the “Intel” Inside</vt:lpstr>
      <vt:lpstr>Drug Compendia Design</vt:lpstr>
      <vt:lpstr>Sources of Information</vt:lpstr>
      <vt:lpstr>What a Drug Compendia May Include</vt:lpstr>
      <vt:lpstr>What a Drug Compendia May Include </vt:lpstr>
      <vt:lpstr>Value of SPL</vt:lpstr>
      <vt:lpstr>SPL Use By Compendia </vt:lpstr>
    </vt:vector>
  </TitlesOfParts>
  <Company>Reed Elsevier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Role of Drug Compendia</dc:title>
  <dc:creator>Kay Morgan</dc:creator>
  <cp:lastModifiedBy>Kay Morgan</cp:lastModifiedBy>
  <cp:revision>1</cp:revision>
  <dcterms:created xsi:type="dcterms:W3CDTF">2012-09-26T17:12:01Z</dcterms:created>
  <dcterms:modified xsi:type="dcterms:W3CDTF">2012-09-26T17:20:48Z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50804772</vt:i4>
  </property>
  <property fmtid="{D5CDD505-2E9C-101B-9397-08002B2CF9AE}" pid="3" name="_NewReviewCycle">
    <vt:lpwstr/>
  </property>
  <property fmtid="{D5CDD505-2E9C-101B-9397-08002B2CF9AE}" pid="4" name="_EmailSubject">
    <vt:lpwstr>HL7 SPL WG - Downstream SPL Use Committee Meeting - SPL &amp; Electronic Health Record</vt:lpwstr>
  </property>
  <property fmtid="{D5CDD505-2E9C-101B-9397-08002B2CF9AE}" pid="5" name="_AuthorEmail">
    <vt:lpwstr>jacquelyn.mohns@bms.com</vt:lpwstr>
  </property>
  <property fmtid="{D5CDD505-2E9C-101B-9397-08002B2CF9AE}" pid="6" name="_AuthorEmailDisplayName">
    <vt:lpwstr>Mohns, Jacquelyn</vt:lpwstr>
  </property>
</Properties>
</file>